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70" r:id="rId10"/>
    <p:sldId id="263" r:id="rId11"/>
    <p:sldId id="267" r:id="rId12"/>
    <p:sldId id="264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1239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824789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237183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64957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061972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474366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2886761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299155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5" autoAdjust="0"/>
    <p:restoredTop sz="90929"/>
  </p:normalViewPr>
  <p:slideViewPr>
    <p:cSldViewPr showGuides="1">
      <p:cViewPr varScale="1">
        <p:scale>
          <a:sx n="114" d="100"/>
          <a:sy n="114" d="100"/>
        </p:scale>
        <p:origin x="-296" y="-112"/>
      </p:cViewPr>
      <p:guideLst>
        <p:guide orient="horz" pos="2160"/>
        <p:guide pos="2880"/>
        <p:guide pos="144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E6257-4C7F-2B4C-80E2-8FB2F20C0BD7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D838C-6629-7A42-8C4F-B24E9B3CE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2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9C7D0-B3E4-7045-BEA8-0C5EFCF0C061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D84BB-85BA-5F43-9D58-71967901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924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1" y="990600"/>
            <a:ext cx="8686800" cy="1676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1416" y="3973158"/>
            <a:ext cx="4753984" cy="169164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l">
              <a:buFontTx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 smtClean="0"/>
          </a:p>
        </p:txBody>
      </p:sp>
      <p:pic>
        <p:nvPicPr>
          <p:cNvPr id="4104" name="PPP_AMEDI_TLE_Healthy.AVI">
            <a:hlinkClick r:id="" action="ppaction://media"/>
          </p:cNvPr>
          <p:cNvPicPr>
            <a:picLocks noChangeAspect="1" noChangeArrowheads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3580332"/>
            <a:ext cx="4118661" cy="21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A1B7F-1A83-6945-864E-10BE9626A9FF}" type="datetime1">
              <a:rPr lang="en-US" smtClean="0"/>
              <a:t>5/15/13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0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4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B9441-FF0D-1D44-8E9C-96BEC052F6F2}" type="datetime1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937" y="182586"/>
            <a:ext cx="1713463" cy="61420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2887" y="182586"/>
            <a:ext cx="5691761" cy="61420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615CC-FF59-E246-B4A3-354C0D797FDE}" type="datetime1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98861A8-EDD6-194F-9372-55415ECFD900}" type="datetime1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C2E717A-7CBC-46A0-86D2-0CA393ABE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923137"/>
            <a:ext cx="7543800" cy="136270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581399"/>
            <a:ext cx="7543800" cy="134173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394" indent="0">
              <a:buNone/>
              <a:defRPr sz="1600"/>
            </a:lvl2pPr>
            <a:lvl3pPr marL="824789" indent="0">
              <a:buNone/>
              <a:defRPr sz="1400"/>
            </a:lvl3pPr>
            <a:lvl4pPr marL="1237183" indent="0">
              <a:buNone/>
              <a:defRPr sz="1300"/>
            </a:lvl4pPr>
            <a:lvl5pPr marL="1649578" indent="0">
              <a:buNone/>
              <a:defRPr sz="1300"/>
            </a:lvl5pPr>
            <a:lvl6pPr marL="2061972" indent="0">
              <a:buNone/>
              <a:defRPr sz="1300"/>
            </a:lvl6pPr>
            <a:lvl7pPr marL="2474366" indent="0">
              <a:buNone/>
              <a:defRPr sz="1300"/>
            </a:lvl7pPr>
            <a:lvl8pPr marL="2886761" indent="0">
              <a:buNone/>
              <a:defRPr sz="1300"/>
            </a:lvl8pPr>
            <a:lvl9pPr marL="329915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E29D0-D826-4D4F-8C83-CCD48E8E1563}" type="datetime1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2888" y="1295400"/>
            <a:ext cx="3740712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4689" y="1295400"/>
            <a:ext cx="3740711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9213E-D4D0-994A-9705-4944D6940FDF}" type="datetime1">
              <a:rPr lang="en-US" smtClean="0"/>
              <a:t>5/15/13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503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503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699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699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65C1F-AF27-1948-AC31-14272FA83E62}" type="datetime1">
              <a:rPr lang="en-US" smtClean="0"/>
              <a:t>5/15/13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72887" y="196326"/>
            <a:ext cx="7542513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C7510-2D92-BD44-9DCC-7D01255D664F}" type="datetime1">
              <a:rPr lang="en-US" smtClean="0"/>
              <a:t>5/15/13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C6B3-B630-3F42-8CF0-F2E93BC6BC6E}" type="datetime1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6327"/>
            <a:ext cx="2659614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30" y="196326"/>
            <a:ext cx="4774070" cy="61282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358212"/>
            <a:ext cx="2659614" cy="4966387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D4BD6-D94C-D445-A363-DA9FCC1764CD}" type="datetime1">
              <a:rPr lang="en-US" smtClean="0"/>
              <a:t>5/15/13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171" y="4699518"/>
            <a:ext cx="5487258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171" y="510990"/>
            <a:ext cx="5487258" cy="4115373"/>
          </a:xfrm>
        </p:spPr>
        <p:txBody>
          <a:bodyPr/>
          <a:lstStyle>
            <a:lvl1pPr marL="0" indent="0">
              <a:buNone/>
              <a:defRPr sz="2900"/>
            </a:lvl1pPr>
            <a:lvl2pPr marL="412394" indent="0">
              <a:buNone/>
              <a:defRPr sz="2500"/>
            </a:lvl2pPr>
            <a:lvl3pPr marL="824789" indent="0">
              <a:buNone/>
              <a:defRPr sz="2200"/>
            </a:lvl3pPr>
            <a:lvl4pPr marL="1237183" indent="0">
              <a:buNone/>
              <a:defRPr sz="1800"/>
            </a:lvl4pPr>
            <a:lvl5pPr marL="1649578" indent="0">
              <a:buNone/>
              <a:defRPr sz="1800"/>
            </a:lvl5pPr>
            <a:lvl6pPr marL="2061972" indent="0">
              <a:buNone/>
              <a:defRPr sz="1800"/>
            </a:lvl6pPr>
            <a:lvl7pPr marL="2474366" indent="0">
              <a:buNone/>
              <a:defRPr sz="1800"/>
            </a:lvl7pPr>
            <a:lvl8pPr marL="2886761" indent="0">
              <a:buNone/>
              <a:defRPr sz="1800"/>
            </a:lvl8pPr>
            <a:lvl9pPr marL="3299155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171" y="5266117"/>
            <a:ext cx="5487258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4D84F-4585-5A40-B02F-BB56CC3ED1EA}" type="datetime1">
              <a:rPr lang="en-US" smtClean="0"/>
              <a:t>5/15/13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microsoft.com/office/2007/relationships/media" Target="../media/media1.AVI"/><Relationship Id="rId14" Type="http://schemas.openxmlformats.org/officeDocument/2006/relationships/video" Target="../media/media1.AVI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2887" y="196326"/>
            <a:ext cx="7542513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2887" y="1291017"/>
            <a:ext cx="7542513" cy="49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pic>
        <p:nvPicPr>
          <p:cNvPr id="1032" name="PPP_AMEDI_TXT_Healthy.AVI"/>
          <p:cNvPicPr>
            <a:picLocks noChangeAspect="1" noChangeArrowheads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0" y="3581400"/>
            <a:ext cx="1348576" cy="327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1747B-3ACA-F048-BBCB-CFF66A791D84}" type="datetime1">
              <a:rPr lang="en-US" smtClean="0"/>
              <a:t>5/15/13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  <p:hf hdr="0" ftr="0"/>
  <p:txStyles>
    <p:titleStyle>
      <a:lvl1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+mj-lt"/>
          <a:ea typeface="+mj-ea"/>
          <a:cs typeface="+mj-cs"/>
        </a:defRPr>
      </a:lvl1pPr>
      <a:lvl2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2pPr>
      <a:lvl3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3pPr>
      <a:lvl4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4pPr>
      <a:lvl5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5pPr>
      <a:lvl6pPr marL="412394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6pPr>
      <a:lvl7pPr marL="824789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7pPr>
      <a:lvl8pPr marL="1237183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8pPr>
      <a:lvl9pPr marL="1649578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9pPr>
    </p:titleStyle>
    <p:bodyStyle>
      <a:lvl1pPr marL="342231" indent="-342231" algn="l" defTabSz="915001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3170" indent="-286385" algn="l" defTabSz="915001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rgbClr val="FFFFFF"/>
          </a:solidFill>
          <a:latin typeface="+mn-lt"/>
        </a:defRPr>
      </a:lvl2pPr>
      <a:lvl3pPr marL="1142676" indent="-227677" algn="l" defTabSz="915001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rgbClr val="FFFFFF"/>
          </a:solidFill>
          <a:latin typeface="+mn-lt"/>
        </a:defRPr>
      </a:lvl3pPr>
      <a:lvl4pPr marL="1599461" indent="-227677" algn="l" defTabSz="915001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FFFFFF"/>
          </a:solidFill>
          <a:latin typeface="+mn-lt"/>
        </a:defRPr>
      </a:lvl4pPr>
      <a:lvl5pPr marL="2057677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5pPr>
      <a:lvl6pPr marL="2470071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6pPr>
      <a:lvl7pPr marL="2882465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7pPr>
      <a:lvl8pPr marL="3294860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8pPr>
      <a:lvl9pPr marL="3707254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394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789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83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578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4366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761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9155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MRS – DSS Coding &amp; Alerts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CSC868 – Group 1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2694FE-034E-544C-98C5-2B67171CC7A1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Schedules &amp; Communications</a:t>
            </a:r>
          </a:p>
          <a:p>
            <a:pPr lvl="1"/>
            <a:r>
              <a:rPr lang="en-US" dirty="0" smtClean="0"/>
              <a:t>We all had different schedules &amp; Locations</a:t>
            </a:r>
          </a:p>
          <a:p>
            <a:pPr lvl="1"/>
            <a:r>
              <a:rPr lang="en-US" dirty="0" smtClean="0"/>
              <a:t>This led to issues with dependencies and communication</a:t>
            </a:r>
          </a:p>
          <a:p>
            <a:pPr lvl="2"/>
            <a:r>
              <a:rPr lang="en-US" dirty="0" smtClean="0"/>
              <a:t>We would meet after class</a:t>
            </a:r>
          </a:p>
          <a:p>
            <a:pPr lvl="2"/>
            <a:r>
              <a:rPr lang="en-US" dirty="0" smtClean="0"/>
              <a:t>Several times in the Computer Lab (2-3 hours each time)</a:t>
            </a:r>
          </a:p>
          <a:p>
            <a:pPr lvl="2"/>
            <a:r>
              <a:rPr lang="en-US" dirty="0" smtClean="0"/>
              <a:t>Communicate via Email</a:t>
            </a:r>
          </a:p>
          <a:p>
            <a:pPr lvl="2"/>
            <a:r>
              <a:rPr lang="en-US" dirty="0" smtClean="0"/>
              <a:t>Met over the Web with Web Conferencing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D94A0A-3B16-3845-A100-17922D33D908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9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 &amp; Teamwork</a:t>
            </a:r>
          </a:p>
          <a:p>
            <a:pPr lvl="1"/>
            <a:r>
              <a:rPr lang="en-US" dirty="0" smtClean="0"/>
              <a:t>We had some assumptions in skills including Annotations, UML, JSP, and learning </a:t>
            </a:r>
            <a:r>
              <a:rPr lang="en-US" dirty="0" err="1" smtClean="0"/>
              <a:t>OpenMRS</a:t>
            </a:r>
            <a:r>
              <a:rPr lang="en-US" dirty="0" smtClean="0"/>
              <a:t> that proved to be in issue in some initial mismatches of assignments</a:t>
            </a:r>
          </a:p>
          <a:p>
            <a:pPr lvl="1"/>
            <a:r>
              <a:rPr lang="en-US" dirty="0" smtClean="0"/>
              <a:t>By better matching skills to assignments and cooperative teamwork we were able to maintain a better work flow, have a smother code integration and deal with the dependencies.</a:t>
            </a:r>
          </a:p>
          <a:p>
            <a:pPr lvl="1"/>
            <a:r>
              <a:rPr lang="en-US" dirty="0" smtClean="0"/>
              <a:t>Utilizing </a:t>
            </a:r>
            <a:r>
              <a:rPr lang="en-US" dirty="0" err="1" smtClean="0"/>
              <a:t>LaTeX</a:t>
            </a:r>
            <a:r>
              <a:rPr lang="en-US" dirty="0" smtClean="0"/>
              <a:t> allowed us to more readily integrate our documentation even when submitted near the deadline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F0BE3F-3F30-BB45-9C8F-1409C1361A10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Decision Support System provides a simplified language for allowing rule creation </a:t>
            </a:r>
          </a:p>
          <a:p>
            <a:r>
              <a:rPr lang="en-US" dirty="0" smtClean="0"/>
              <a:t>Rules allow data to be transformed into information</a:t>
            </a:r>
          </a:p>
          <a:p>
            <a:r>
              <a:rPr lang="en-US" dirty="0" smtClean="0"/>
              <a:t>By working together as a team and supporting each other we were able to overcome impediments and complete the project.</a:t>
            </a:r>
          </a:p>
          <a:p>
            <a:r>
              <a:rPr lang="en-US" dirty="0" smtClean="0"/>
              <a:t>Future work on the DSS for </a:t>
            </a:r>
            <a:r>
              <a:rPr lang="en-US" dirty="0" err="1" smtClean="0"/>
              <a:t>openMRS</a:t>
            </a:r>
            <a:r>
              <a:rPr lang="en-US" dirty="0" smtClean="0"/>
              <a:t> would include the assignment of rules to specific concerns and the management (deleting, disabling, etc.) of rules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19BA5FE-39E0-AC4D-AAEA-EBA81DC257AF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 smtClean="0"/>
          </a:p>
          <a:p>
            <a:pPr marL="0" indent="0" algn="ctr">
              <a:buNone/>
            </a:pPr>
            <a:r>
              <a:rPr lang="en-US" sz="7200" dirty="0" smtClean="0"/>
              <a:t>Q &amp; A</a:t>
            </a:r>
            <a:endParaRPr lang="en-US" sz="7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2F913B-E724-054E-8E97-AC9DA75B5F7C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5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Robert Bierman</a:t>
            </a:r>
          </a:p>
          <a:p>
            <a:pPr>
              <a:lnSpc>
                <a:spcPct val="150000"/>
              </a:lnSpc>
            </a:pPr>
            <a:r>
              <a:rPr lang="en-US" dirty="0"/>
              <a:t>Kay Choi</a:t>
            </a:r>
          </a:p>
          <a:p>
            <a:pPr>
              <a:lnSpc>
                <a:spcPct val="150000"/>
              </a:lnSpc>
            </a:pPr>
            <a:r>
              <a:rPr lang="en-US" dirty="0"/>
              <a:t>Steven </a:t>
            </a:r>
            <a:r>
              <a:rPr lang="en-US" dirty="0" err="1"/>
              <a:t>Gimeno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Jason </a:t>
            </a:r>
            <a:r>
              <a:rPr lang="en-US" dirty="0" err="1"/>
              <a:t>Lum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Ying Kit Ng</a:t>
            </a:r>
          </a:p>
          <a:p>
            <a:pPr>
              <a:lnSpc>
                <a:spcPct val="150000"/>
              </a:lnSpc>
            </a:pPr>
            <a:r>
              <a:rPr lang="en-US" dirty="0"/>
              <a:t>Bianca </a:t>
            </a:r>
            <a:r>
              <a:rPr lang="en-US" dirty="0" err="1"/>
              <a:t>Uy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Victor </a:t>
            </a:r>
            <a:r>
              <a:rPr lang="en-US" dirty="0" err="1"/>
              <a:t>Woeltjen</a:t>
            </a:r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52F685-5A69-D044-A13D-5ED6EDB933DD}" type="datetime1">
              <a:rPr lang="en-US" smtClean="0"/>
              <a:t>5/15/13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Physicians need not only a repository of information but also assistance in efficiently processing that information.</a:t>
            </a:r>
          </a:p>
          <a:p>
            <a:r>
              <a:rPr lang="en-US" dirty="0" smtClean="0"/>
              <a:t>Decision support systems help analyze data in a relevant fashion</a:t>
            </a:r>
          </a:p>
          <a:p>
            <a:r>
              <a:rPr lang="en-US" dirty="0" smtClean="0"/>
              <a:t>By creating a “rule” based DSS where physicians themselves (and others) can write these rules in a simplified manner allows effective use of DSS</a:t>
            </a:r>
          </a:p>
          <a:p>
            <a:r>
              <a:rPr lang="en-US" dirty="0" smtClean="0"/>
              <a:t>Integrated into </a:t>
            </a:r>
            <a:r>
              <a:rPr lang="en-US" dirty="0" err="1" smtClean="0"/>
              <a:t>OpenMRS</a:t>
            </a:r>
            <a:r>
              <a:rPr lang="en-US" dirty="0" smtClean="0"/>
              <a:t> to allow access to patient data and simplified messaging in the unified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332F8D9-A979-E842-9405-BB306BE64AD9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Use Case Overview</a:t>
            </a:r>
            <a:endParaRPr lang="en-US" dirty="0"/>
          </a:p>
        </p:txBody>
      </p:sp>
      <p:pic>
        <p:nvPicPr>
          <p:cNvPr id="4" name="Content Placeholder 3" descr="OpenMRS Architect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40" t="14426" r="-15340" b="-480"/>
          <a:stretch/>
        </p:blipFill>
        <p:spPr>
          <a:xfrm>
            <a:off x="936075" y="1676400"/>
            <a:ext cx="8607493" cy="4495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8AF10F-3DC5-CB43-8F22-921C44FD1BAA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Creating Rules for: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Drug Interactions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Abnormal Test Results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Significant changes in vitals between encounters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Patient reminders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7D95D2-9A93-0846-B1DE-5FA1D91CAAA5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C77FA35-5E94-344A-A9D6-A9909776F572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module-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75" r="-33275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9D645E-0798-0F44-8255-24DB5850A2B2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interpreter-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40" b="-8240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843FFB-6A8D-994C-ACC0-BF839995B7B4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8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had a diverse set of tools to complete the DSS within </a:t>
            </a:r>
            <a:r>
              <a:rPr lang="en-US" dirty="0" err="1" smtClean="0"/>
              <a:t>OpenMRS</a:t>
            </a:r>
            <a:endParaRPr lang="en-US" dirty="0" smtClean="0"/>
          </a:p>
          <a:p>
            <a:pPr lvl="1"/>
            <a:r>
              <a:rPr lang="en-US" dirty="0" smtClean="0"/>
              <a:t>Most work was done in </a:t>
            </a:r>
            <a:r>
              <a:rPr lang="en-US" dirty="0" err="1" smtClean="0"/>
              <a:t>Netbeans</a:t>
            </a:r>
            <a:endParaRPr lang="en-US" dirty="0" smtClean="0"/>
          </a:p>
          <a:p>
            <a:pPr lvl="1"/>
            <a:r>
              <a:rPr lang="en-US" dirty="0" smtClean="0"/>
              <a:t>Most coding was in Java (at various levels of sophistication)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/JSP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Spring Framework</a:t>
            </a:r>
          </a:p>
          <a:p>
            <a:pPr lvl="1"/>
            <a:r>
              <a:rPr lang="en-US" dirty="0" smtClean="0"/>
              <a:t>SVN</a:t>
            </a:r>
          </a:p>
          <a:p>
            <a:r>
              <a:rPr lang="en-US" dirty="0" smtClean="0"/>
              <a:t>We also had to deal with and work around (mainly for documentation) each of us having different </a:t>
            </a:r>
            <a:r>
              <a:rPr lang="en-US" dirty="0"/>
              <a:t>o</a:t>
            </a:r>
            <a:r>
              <a:rPr lang="en-US" dirty="0" smtClean="0"/>
              <a:t>perating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B8B1DA-3B4A-8A4B-83EB-26530ADC0DCD}" type="datetime1">
              <a:rPr lang="en-US" smtClean="0"/>
              <a:t>5/15/13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2E717A-7CBC-46A0-86D2-0CA393ABEAC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813499991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75590B-10D4-4B85-BE8A-A3FE41800A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TC018813499991</Template>
  <TotalTime>5279</TotalTime>
  <Words>418</Words>
  <Application>Microsoft Macintosh PowerPoint</Application>
  <PresentationFormat>On-screen Show (4:3)</PresentationFormat>
  <Paragraphs>80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TC018813499991</vt:lpstr>
      <vt:lpstr>Open MRS – DSS Coding &amp; Alerts</vt:lpstr>
      <vt:lpstr>Group 1 Members</vt:lpstr>
      <vt:lpstr>Introduction and Overview</vt:lpstr>
      <vt:lpstr>Architecture Use Case Overview</vt:lpstr>
      <vt:lpstr>Typical Use Cases</vt:lpstr>
      <vt:lpstr>Demo</vt:lpstr>
      <vt:lpstr>Architecture</vt:lpstr>
      <vt:lpstr>Architecture</vt:lpstr>
      <vt:lpstr>Development</vt:lpstr>
      <vt:lpstr>Overcoming Issues</vt:lpstr>
      <vt:lpstr>Overcoming Issues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Animated_Medical_Health</dc:title>
  <dc:creator/>
  <cp:keywords/>
  <dc:description>2010 animated medical powerpoint template from PresentationPro.com</dc:description>
  <cp:lastModifiedBy>Robert Bierman</cp:lastModifiedBy>
  <cp:revision>44</cp:revision>
  <dcterms:modified xsi:type="dcterms:W3CDTF">2013-05-16T05:21:00Z</dcterms:modified>
  <cp:category>2010 medical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TC018813499991</vt:lpwstr>
  </property>
</Properties>
</file>